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39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47.png" ContentType="image/png"/>
  <Override PartName="/ppt/media/image10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28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25.png" ContentType="image/png"/>
  <Override PartName="/ppt/media/image60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22.png" ContentType="image/png"/>
  <Override PartName="/ppt/media/image59.png" ContentType="image/png"/>
  <Override PartName="/ppt/media/image57.png" ContentType="image/png"/>
  <Override PartName="/ppt/media/image20.png" ContentType="image/png"/>
  <Override PartName="/ppt/media/image61.png" ContentType="image/png"/>
  <Override PartName="/ppt/media/image24.png" ContentType="image/png"/>
  <Override PartName="/ppt/media/image31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50.png" ContentType="image/png"/>
  <Override PartName="/ppt/media/image19.png" ContentType="image/png"/>
  <Override PartName="/ppt/media/image62.jpeg" ContentType="image/jpe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1.png" ContentType="image/png"/>
  <Override PartName="/ppt/media/image52.png" ContentType="image/png"/>
  <Override PartName="/ppt/media/image53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5F64854D-A5D8-4FF5-A4F2-D38DFA04772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0F4B498-D194-4588-B893-1612C9B5C124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6E4C885-B0FD-4904-AB80-A6BE5C58E2D6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F53A0E4-8C67-4598-A4AD-9918D39B1D28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4B729BE-A868-49CE-8049-28E60327C61A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AE36E81-50E5-45FC-9286-0532A6F083B5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7A80403-BCB5-4934-87DE-D4F0327AF1DC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26B7DEA-B5B6-450D-8CE3-23504172540A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1546518-480D-4D9B-8320-6B6096481DDE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7A45B3C-81E1-4207-8A89-067BA64E32B3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747C66E-0131-4A6E-AB4A-8ADCC1BAF730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90D0752-3467-41A3-84FD-35BE149EBC20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A7CDF13-D90B-4504-91C0-CC070FD20F9A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59B9708-C4FC-4F17-A1BE-9682D418D4EE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8BB0674-78EC-4684-9ABC-DF6DC7B50E88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7F41587-B445-4032-8983-C5BDCA4FCEE8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67FCC56-9277-428E-9C2E-0BF921529EEC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440183D-613B-4B1C-9478-FF0741D2AF36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688220F-5696-45C5-B9C4-AFF46C7EECEA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7D8E848-30D2-4E42-A4C4-1F6DD79C2F5C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6F9D505-D99B-416C-95F9-C676DC0522A6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D904B5F-4CC8-4A2B-82B2-7CD49E1F4D25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E484D49-CD7B-4AB7-A857-1F35383ED196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89546CE-B256-444C-910E-80E716C530CD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D1920B8-3FC9-4CF4-B850-D37914272C4D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1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92132AC-BEFC-46E3-885C-D326C1B7058C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1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960645C-104F-4F9C-BC75-49D7703669AE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1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A4F1163-5635-4001-A14B-6086F155C69A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D3B7A0D-EF51-4400-B256-DE1DD7D1FC34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A66C35D-7ABE-40CC-A472-E642239A0FA3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4996D33-F488-4752-A1A0-D0F21978FEC6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14FA8F8-49E5-4A1F-B15D-83E0FB008EA5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BE7C96B-742E-47E7-BED3-708DBA9ADE4F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D1B397B-CB32-4D53-8D6D-F998B82E0E21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82C3F05-ED16-43A6-ACBF-AE44023F5795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0DF7B19-D871-4BFD-B104-2E29E0BC05C6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4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3B041EC-4A55-4967-8FD5-D87D59C5CF5C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4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A260F67-85F1-48B2-B901-8EF3A2C88143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4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1D5E14F-0A18-403C-B0FA-CC679962089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658B11C-6354-4761-8157-C4BC2A51A221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B0A1A19-259B-4719-A467-D0DD29DE80DD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5955603-E9E1-441F-A44D-178A49293994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FEDFD8B-1C0C-4ED5-A4FB-4B4A209FA903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356CCBE-1135-4C07-BE31-1911919815F6}" type="slidenum">
              <a:rPr b="0" lang="en-US" sz="1200" spc="-1" strike="noStrike">
                <a:latin typeface="Times New Roman"/>
              </a:rPr>
              <a:t>45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916520" y="1041480"/>
            <a:ext cx="659916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916520" y="1041480"/>
            <a:ext cx="659916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916520" y="1041480"/>
            <a:ext cx="659916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916520" y="1041480"/>
            <a:ext cx="659916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916520" y="1041480"/>
            <a:ext cx="659916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916520" y="1041480"/>
            <a:ext cx="659916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916520" y="1041480"/>
            <a:ext cx="659916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916520" y="1041480"/>
            <a:ext cx="659916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916520" y="1041480"/>
            <a:ext cx="659916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916520" y="1041480"/>
            <a:ext cx="659916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916520" y="1041480"/>
            <a:ext cx="659916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916520" y="1041480"/>
            <a:ext cx="659916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916520" y="1041480"/>
            <a:ext cx="659916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916520" y="1041480"/>
            <a:ext cx="659916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916520" y="1041480"/>
            <a:ext cx="659916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916520" y="1041480"/>
            <a:ext cx="659916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16520" y="1041480"/>
            <a:ext cx="659916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916520" y="1041480"/>
            <a:ext cx="659916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916520" y="1041480"/>
            <a:ext cx="659916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16520" y="1041480"/>
            <a:ext cx="659916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916520" y="1041480"/>
            <a:ext cx="659916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916520" y="1041480"/>
            <a:ext cx="659916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916520" y="1041480"/>
            <a:ext cx="6599160" cy="2387160"/>
          </a:xfrm>
          <a:prstGeom prst="rect">
            <a:avLst/>
          </a:prstGeom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r>
              <a:rPr b="1" lang="zh-TW" sz="6000" spc="-1" strike="noStrike">
                <a:solidFill>
                  <a:srgbClr val="ff6d00"/>
                </a:solidFill>
                <a:latin typeface="微軟正黑體"/>
              </a:rPr>
              <a:t>按一下以編輯母片標題樣式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微軟正黑體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微軟正黑體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微軟正黑體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微軟正黑體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微軟正黑體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zh-TW" sz="4400" spc="-1" strike="noStrike">
                <a:solidFill>
                  <a:srgbClr val="ff6d00"/>
                </a:solidFill>
                <a:latin typeface="微軟正黑體"/>
              </a:rPr>
              <a:t>按一下以編輯母片標題樣式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838080" y="1690560"/>
            <a:ext cx="10515240" cy="4485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ff6d00"/>
              </a:buClr>
              <a:buFont typeface="Wingdings" charset="2"/>
              <a:buChar char=""/>
            </a:pPr>
            <a:r>
              <a:rPr b="0" lang="zh-TW" sz="2800" spc="-1" strike="noStrike">
                <a:solidFill>
                  <a:srgbClr val="000000"/>
                </a:solidFill>
                <a:latin typeface="微軟正黑體"/>
              </a:rPr>
              <a:t>按一下以編輯母片文字樣式</a:t>
            </a:r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ff6d00"/>
              </a:buClr>
              <a:buFont typeface="Arial"/>
              <a:buChar char="•"/>
            </a:pPr>
            <a:r>
              <a:rPr b="0" lang="zh-TW" sz="2400" spc="-1" strike="noStrike">
                <a:solidFill>
                  <a:srgbClr val="000000"/>
                </a:solidFill>
                <a:latin typeface="微軟正黑體"/>
              </a:rPr>
              <a:t>第二層</a:t>
            </a:r>
            <a:endParaRPr b="0" lang="en-US" sz="2400" spc="-1" strike="noStrike">
              <a:solidFill>
                <a:srgbClr val="000000"/>
              </a:solidFill>
              <a:latin typeface="微軟正黑體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2000" spc="-1" strike="noStrike">
                <a:solidFill>
                  <a:srgbClr val="000000"/>
                </a:solidFill>
                <a:latin typeface="微軟正黑體"/>
              </a:rPr>
              <a:t>第三層</a:t>
            </a:r>
            <a:endParaRPr b="0" lang="en-US" sz="2000" spc="-1" strike="noStrike">
              <a:solidFill>
                <a:srgbClr val="000000"/>
              </a:solidFill>
              <a:latin typeface="微軟正黑體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000000"/>
                </a:solidFill>
                <a:latin typeface="微軟正黑體"/>
              </a:rPr>
              <a:t>第四層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000000"/>
                </a:solidFill>
                <a:latin typeface="微軟正黑體"/>
              </a:rPr>
              <a:t>第五層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ftr"/>
          </p:nvPr>
        </p:nvSpPr>
        <p:spPr>
          <a:xfrm>
            <a:off x="7083360" y="624240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2021, E-Elements Technology Co., LTD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sldNum"/>
          </p:nvPr>
        </p:nvSpPr>
        <p:spPr>
          <a:xfrm>
            <a:off x="11198160" y="6242400"/>
            <a:ext cx="6505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058E225-207E-4B53-B82F-0E3EA3CC439B}" type="slidenum">
              <a:rPr b="0" lang="en-US" sz="1200" spc="-1" strike="noStrike">
                <a:solidFill>
                  <a:srgbClr val="000000"/>
                </a:solidFill>
                <a:latin typeface="微軟正黑體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github.com/eefae/Basic-Development-Flow" TargetMode="External"/><Relationship Id="rId2" Type="http://schemas.openxmlformats.org/officeDocument/2006/relationships/hyperlink" Target="https://www.e-elements.com.tw/products/fpga_system/xup_pynq/pynq-zu/" TargetMode="External"/><Relationship Id="rId3" Type="http://schemas.openxmlformats.org/officeDocument/2006/relationships/hyperlink" Target="https://github.com/Xilinx/PYNQ-ZU" TargetMode="External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3886200" y="1279080"/>
            <a:ext cx="762948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r">
              <a:lnSpc>
                <a:spcPct val="100000"/>
              </a:lnSpc>
            </a:pPr>
            <a:r>
              <a:rPr b="1" lang="en-US" sz="4000" spc="-1" strike="noStrike">
                <a:solidFill>
                  <a:srgbClr val="ff6d00"/>
                </a:solidFill>
                <a:latin typeface="Arial"/>
              </a:rPr>
              <a:t>Basic Development Flow PYNQ-ZU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4916520" y="3827520"/>
            <a:ext cx="6599160" cy="1440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r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6d00"/>
                </a:solidFill>
                <a:latin typeface="Arial"/>
              </a:rPr>
              <a:t>2024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Import Source code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6AB7803-1650-4F73-B610-4E98E295CC8D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10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27" name="TextShape 4"/>
          <p:cNvSpPr txBox="1"/>
          <p:nvPr/>
        </p:nvSpPr>
        <p:spPr>
          <a:xfrm>
            <a:off x="838080" y="1690560"/>
            <a:ext cx="10515240" cy="4485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9" name="Picture 11" descr=""/>
          <p:cNvPicPr/>
          <p:nvPr/>
        </p:nvPicPr>
        <p:blipFill>
          <a:blip r:embed="rId1"/>
          <a:stretch/>
        </p:blipFill>
        <p:spPr>
          <a:xfrm>
            <a:off x="8743320" y="1690560"/>
            <a:ext cx="3053160" cy="1838520"/>
          </a:xfrm>
          <a:prstGeom prst="rect">
            <a:avLst/>
          </a:prstGeom>
          <a:ln>
            <a:noFill/>
          </a:ln>
        </p:spPr>
      </p:pic>
      <p:pic>
        <p:nvPicPr>
          <p:cNvPr id="130" name="Picture 13" descr=""/>
          <p:cNvPicPr/>
          <p:nvPr/>
        </p:nvPicPr>
        <p:blipFill>
          <a:blip r:embed="rId2"/>
          <a:stretch/>
        </p:blipFill>
        <p:spPr>
          <a:xfrm>
            <a:off x="470520" y="1690560"/>
            <a:ext cx="3655440" cy="3847320"/>
          </a:xfrm>
          <a:prstGeom prst="rect">
            <a:avLst/>
          </a:prstGeom>
          <a:ln>
            <a:noFill/>
          </a:ln>
        </p:spPr>
      </p:pic>
      <p:pic>
        <p:nvPicPr>
          <p:cNvPr id="131" name="Picture 15" descr=""/>
          <p:cNvPicPr/>
          <p:nvPr/>
        </p:nvPicPr>
        <p:blipFill>
          <a:blip r:embed="rId3"/>
          <a:stretch/>
        </p:blipFill>
        <p:spPr>
          <a:xfrm>
            <a:off x="4384080" y="1702800"/>
            <a:ext cx="4101480" cy="383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Import Source code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34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7159EE3-BFCE-40C4-8D55-AC9DDDC16862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11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35" name="TextShape 4"/>
          <p:cNvSpPr txBox="1"/>
          <p:nvPr/>
        </p:nvSpPr>
        <p:spPr>
          <a:xfrm>
            <a:off x="838080" y="1690560"/>
            <a:ext cx="10515240" cy="4485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136" name="CustomShape 5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7" name="Picture 5" descr=""/>
          <p:cNvPicPr/>
          <p:nvPr/>
        </p:nvPicPr>
        <p:blipFill>
          <a:blip r:embed="rId1"/>
          <a:stretch/>
        </p:blipFill>
        <p:spPr>
          <a:xfrm>
            <a:off x="2315520" y="1703160"/>
            <a:ext cx="3643920" cy="3835080"/>
          </a:xfrm>
          <a:prstGeom prst="rect">
            <a:avLst/>
          </a:prstGeom>
          <a:ln>
            <a:noFill/>
          </a:ln>
        </p:spPr>
      </p:pic>
      <p:pic>
        <p:nvPicPr>
          <p:cNvPr id="138" name="Picture 9" descr=""/>
          <p:cNvPicPr/>
          <p:nvPr/>
        </p:nvPicPr>
        <p:blipFill>
          <a:blip r:embed="rId2"/>
          <a:stretch/>
        </p:blipFill>
        <p:spPr>
          <a:xfrm>
            <a:off x="6441840" y="1703160"/>
            <a:ext cx="4101120" cy="383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Solution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Configuration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41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790EC90-D042-495F-84BE-4228BBB97515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3" name="Picture 11" descr=""/>
          <p:cNvPicPr/>
          <p:nvPr/>
        </p:nvPicPr>
        <p:blipFill>
          <a:blip r:embed="rId1"/>
          <a:stretch/>
        </p:blipFill>
        <p:spPr>
          <a:xfrm>
            <a:off x="6543720" y="1979280"/>
            <a:ext cx="4281480" cy="3511080"/>
          </a:xfrm>
          <a:prstGeom prst="rect">
            <a:avLst/>
          </a:prstGeom>
          <a:ln>
            <a:noFill/>
          </a:ln>
        </p:spPr>
      </p:pic>
      <p:pic>
        <p:nvPicPr>
          <p:cNvPr id="144" name="Content Placeholder 16" descr=""/>
          <p:cNvPicPr/>
          <p:nvPr/>
        </p:nvPicPr>
        <p:blipFill>
          <a:blip r:embed="rId2"/>
          <a:stretch/>
        </p:blipFill>
        <p:spPr>
          <a:xfrm>
            <a:off x="1374840" y="1629360"/>
            <a:ext cx="4178160" cy="390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Source Code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47" name="CustomShape 3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TextShape 4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1B71C4C-F5C3-445E-B7D1-E12327712DF2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13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49" name="Content Placeholder 4" descr=""/>
          <p:cNvPicPr/>
          <p:nvPr/>
        </p:nvPicPr>
        <p:blipFill>
          <a:blip r:embed="rId1"/>
          <a:stretch/>
        </p:blipFill>
        <p:spPr>
          <a:xfrm>
            <a:off x="417600" y="1702800"/>
            <a:ext cx="3108960" cy="1226520"/>
          </a:xfrm>
          <a:prstGeom prst="rect">
            <a:avLst/>
          </a:prstGeom>
          <a:ln>
            <a:noFill/>
          </a:ln>
        </p:spPr>
      </p:pic>
      <p:pic>
        <p:nvPicPr>
          <p:cNvPr id="150" name="Picture 11" descr=""/>
          <p:cNvPicPr/>
          <p:nvPr/>
        </p:nvPicPr>
        <p:blipFill>
          <a:blip r:embed="rId2"/>
          <a:stretch/>
        </p:blipFill>
        <p:spPr>
          <a:xfrm>
            <a:off x="7801560" y="1702800"/>
            <a:ext cx="3928680" cy="3280320"/>
          </a:xfrm>
          <a:prstGeom prst="rect">
            <a:avLst/>
          </a:prstGeom>
          <a:ln>
            <a:noFill/>
          </a:ln>
        </p:spPr>
      </p:pic>
      <p:pic>
        <p:nvPicPr>
          <p:cNvPr id="151" name="Picture 13" descr=""/>
          <p:cNvPicPr/>
          <p:nvPr/>
        </p:nvPicPr>
        <p:blipFill>
          <a:blip r:embed="rId3"/>
          <a:stretch/>
        </p:blipFill>
        <p:spPr>
          <a:xfrm>
            <a:off x="3713760" y="1702800"/>
            <a:ext cx="3900240" cy="242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Run C Simulation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54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9EEC963-4B94-4BC7-956E-9006CD095839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14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6" name="Picture 10" descr=""/>
          <p:cNvPicPr/>
          <p:nvPr/>
        </p:nvPicPr>
        <p:blipFill>
          <a:blip r:embed="rId1"/>
          <a:stretch/>
        </p:blipFill>
        <p:spPr>
          <a:xfrm>
            <a:off x="8355600" y="1339920"/>
            <a:ext cx="3239640" cy="3540960"/>
          </a:xfrm>
          <a:prstGeom prst="rect">
            <a:avLst/>
          </a:prstGeom>
          <a:ln>
            <a:noFill/>
          </a:ln>
        </p:spPr>
      </p:pic>
      <p:pic>
        <p:nvPicPr>
          <p:cNvPr id="157" name="Content Placeholder 16" descr=""/>
          <p:cNvPicPr/>
          <p:nvPr/>
        </p:nvPicPr>
        <p:blipFill>
          <a:blip r:embed="rId2"/>
          <a:stretch/>
        </p:blipFill>
        <p:spPr>
          <a:xfrm>
            <a:off x="596160" y="1339920"/>
            <a:ext cx="7612560" cy="448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Run C Synthesis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42858DD-FAA1-44B0-925E-5085E6B418ED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15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2" name="Content Placeholder 5" descr=""/>
          <p:cNvPicPr/>
          <p:nvPr/>
        </p:nvPicPr>
        <p:blipFill>
          <a:blip r:embed="rId1"/>
          <a:stretch/>
        </p:blipFill>
        <p:spPr>
          <a:xfrm>
            <a:off x="667440" y="1557720"/>
            <a:ext cx="3779640" cy="3025080"/>
          </a:xfrm>
          <a:prstGeom prst="rect">
            <a:avLst/>
          </a:prstGeom>
          <a:ln>
            <a:noFill/>
          </a:ln>
        </p:spPr>
      </p:pic>
      <p:pic>
        <p:nvPicPr>
          <p:cNvPr id="163" name="Picture 9" descr=""/>
          <p:cNvPicPr/>
          <p:nvPr/>
        </p:nvPicPr>
        <p:blipFill>
          <a:blip r:embed="rId2"/>
          <a:stretch/>
        </p:blipFill>
        <p:spPr>
          <a:xfrm>
            <a:off x="4650120" y="1557720"/>
            <a:ext cx="6873120" cy="405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Export RTL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66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76CD241-C79E-44C7-BD95-9EAC315CAED1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16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8" name="Content Placeholder 4" descr=""/>
          <p:cNvPicPr/>
          <p:nvPr/>
        </p:nvPicPr>
        <p:blipFill>
          <a:blip r:embed="rId1"/>
          <a:stretch/>
        </p:blipFill>
        <p:spPr>
          <a:xfrm>
            <a:off x="768960" y="1500120"/>
            <a:ext cx="3382200" cy="3421080"/>
          </a:xfrm>
          <a:prstGeom prst="rect">
            <a:avLst/>
          </a:prstGeom>
          <a:ln>
            <a:noFill/>
          </a:ln>
        </p:spPr>
      </p:pic>
      <p:pic>
        <p:nvPicPr>
          <p:cNvPr id="169" name="Picture 9" descr=""/>
          <p:cNvPicPr/>
          <p:nvPr/>
        </p:nvPicPr>
        <p:blipFill>
          <a:blip r:embed="rId2"/>
          <a:stretch/>
        </p:blipFill>
        <p:spPr>
          <a:xfrm>
            <a:off x="4354560" y="1500120"/>
            <a:ext cx="7068240" cy="416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IP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 Information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838080" y="1207080"/>
            <a:ext cx="10515240" cy="5101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4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Check memory map </a:t>
            </a:r>
            <a:endParaRPr b="0" lang="en-US" sz="2400" spc="-1" strike="noStrike">
              <a:solidFill>
                <a:srgbClr val="000000"/>
              </a:solidFill>
              <a:latin typeface="微軟正黑體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memory map file is in the </a:t>
            </a:r>
            <a:endParaRPr b="0" lang="en-US" sz="2400" spc="-1" strike="noStrike">
              <a:solidFill>
                <a:srgbClr val="000000"/>
              </a:solidFill>
              <a:latin typeface="微軟正黑體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</a:rPr>
              <a:t>/path-to-solution1/impl/ip/drivers/testloop_v1_0/src/xtestloop_hw.h</a:t>
            </a:r>
            <a:endParaRPr b="0" lang="en-US" sz="20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172" name="TextShape 3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73" name="TextShape 4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0908F37-A2DD-44A9-8191-7D840C487A5D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17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IP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 Information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838080" y="1207080"/>
            <a:ext cx="10515240" cy="5101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4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Check memory map </a:t>
            </a:r>
            <a:endParaRPr b="0" lang="en-US" sz="2400" spc="-1" strike="noStrike">
              <a:solidFill>
                <a:srgbClr val="000000"/>
              </a:solidFill>
              <a:latin typeface="微軟正黑體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memory map file is in the </a:t>
            </a:r>
            <a:endParaRPr b="0" lang="en-US" sz="2400" spc="-1" strike="noStrike">
              <a:solidFill>
                <a:srgbClr val="000000"/>
              </a:solidFill>
              <a:latin typeface="微軟正黑體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</a:rPr>
              <a:t>/path-to-solution1/impl/ip/drivers/testloop_v1_0/src/xtestloop_hw.h</a:t>
            </a:r>
            <a:endParaRPr b="0" lang="en-US" sz="20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176" name="TextShape 3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77" name="TextShape 4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CF6A196-43C8-4C18-A84F-4EEE7498CD2F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18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78" name="CustomShape 5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9" name="Picture 10" descr=""/>
          <p:cNvPicPr/>
          <p:nvPr/>
        </p:nvPicPr>
        <p:blipFill>
          <a:blip r:embed="rId1"/>
          <a:stretch/>
        </p:blipFill>
        <p:spPr>
          <a:xfrm>
            <a:off x="2674440" y="1567440"/>
            <a:ext cx="6839640" cy="403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Vivado Design Suite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7F30DD7-4167-4966-BFAB-A674B5BFAB17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19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83" name="Picture 1" descr=""/>
          <p:cNvPicPr/>
          <p:nvPr/>
        </p:nvPicPr>
        <p:blipFill>
          <a:blip r:embed="rId1"/>
          <a:stretch/>
        </p:blipFill>
        <p:spPr>
          <a:xfrm>
            <a:off x="2630160" y="1422360"/>
            <a:ext cx="6931440" cy="448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Agenda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838080" y="1664280"/>
            <a:ext cx="10515240" cy="4644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140000"/>
              </a:lnSpc>
              <a:spcBef>
                <a:spcPts val="1001"/>
              </a:spcBef>
              <a:buClr>
                <a:srgbClr val="ff6d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Introduce</a:t>
            </a:r>
            <a:endParaRPr b="0" lang="en-US" sz="2000" spc="-1" strike="noStrike">
              <a:solidFill>
                <a:srgbClr val="000000"/>
              </a:solidFill>
              <a:latin typeface="微軟正黑體"/>
            </a:endParaRPr>
          </a:p>
          <a:p>
            <a:pPr marL="228600" indent="-228240">
              <a:lnSpc>
                <a:spcPct val="140000"/>
              </a:lnSpc>
              <a:spcBef>
                <a:spcPts val="1001"/>
              </a:spcBef>
              <a:buClr>
                <a:srgbClr val="ff6d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Lab1 – For Loop Acceleration</a:t>
            </a:r>
            <a:endParaRPr b="0" lang="en-US" sz="2000" spc="-1" strike="noStrike">
              <a:solidFill>
                <a:srgbClr val="000000"/>
              </a:solidFill>
              <a:latin typeface="微軟正黑體"/>
            </a:endParaRPr>
          </a:p>
          <a:p>
            <a:pPr marL="228600" indent="-228240">
              <a:lnSpc>
                <a:spcPct val="140000"/>
              </a:lnSpc>
              <a:spcBef>
                <a:spcPts val="1001"/>
              </a:spcBef>
              <a:buClr>
                <a:srgbClr val="ff6d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Lab2 – GPIO Led Control</a:t>
            </a:r>
            <a:endParaRPr b="0" lang="en-US" sz="20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88" name="TextShape 3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9" name="TextShape 4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0644507-853B-4E72-9EB6-B2FBF7717997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2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Create Project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CEF8F76-3C5A-4A52-92EF-AE7C2500D6CF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8" name="Content Placeholder 15" descr=""/>
          <p:cNvPicPr/>
          <p:nvPr/>
        </p:nvPicPr>
        <p:blipFill>
          <a:blip r:embed="rId1"/>
          <a:stretch/>
        </p:blipFill>
        <p:spPr>
          <a:xfrm>
            <a:off x="1926720" y="1339920"/>
            <a:ext cx="8337960" cy="448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Create Project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91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CBBC581-9326-4500-B9AD-F3B3457945FE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21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92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3" name="Content Placeholder 5" descr=""/>
          <p:cNvPicPr/>
          <p:nvPr/>
        </p:nvPicPr>
        <p:blipFill>
          <a:blip r:embed="rId1"/>
          <a:stretch/>
        </p:blipFill>
        <p:spPr>
          <a:xfrm>
            <a:off x="673560" y="1886040"/>
            <a:ext cx="5183280" cy="3298320"/>
          </a:xfrm>
          <a:prstGeom prst="rect">
            <a:avLst/>
          </a:prstGeom>
          <a:ln>
            <a:noFill/>
          </a:ln>
        </p:spPr>
      </p:pic>
      <p:pic>
        <p:nvPicPr>
          <p:cNvPr id="194" name="Content Placeholder 9" descr=""/>
          <p:cNvPicPr/>
          <p:nvPr/>
        </p:nvPicPr>
        <p:blipFill>
          <a:blip r:embed="rId2"/>
          <a:stretch/>
        </p:blipFill>
        <p:spPr>
          <a:xfrm>
            <a:off x="6023520" y="1886040"/>
            <a:ext cx="5183280" cy="3298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Import Custom IP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97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2D083B4-D3E4-4AEF-AD79-799BFB81CB2F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22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9" name="Content Placeholder 5" descr=""/>
          <p:cNvPicPr/>
          <p:nvPr/>
        </p:nvPicPr>
        <p:blipFill>
          <a:blip r:embed="rId1"/>
          <a:stretch/>
        </p:blipFill>
        <p:spPr>
          <a:xfrm>
            <a:off x="408960" y="1567440"/>
            <a:ext cx="6919200" cy="3722760"/>
          </a:xfrm>
          <a:prstGeom prst="rect">
            <a:avLst/>
          </a:prstGeom>
          <a:ln>
            <a:noFill/>
          </a:ln>
        </p:spPr>
      </p:pic>
      <p:pic>
        <p:nvPicPr>
          <p:cNvPr id="200" name="Picture 13" descr=""/>
          <p:cNvPicPr/>
          <p:nvPr/>
        </p:nvPicPr>
        <p:blipFill>
          <a:blip r:embed="rId2"/>
          <a:stretch/>
        </p:blipFill>
        <p:spPr>
          <a:xfrm>
            <a:off x="7487280" y="1567440"/>
            <a:ext cx="4199760" cy="3722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Create Block Design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CA8752E-F402-4AD3-B00C-F132B37CFE66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23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5" name="Content Placeholder 7" descr=""/>
          <p:cNvPicPr/>
          <p:nvPr/>
        </p:nvPicPr>
        <p:blipFill>
          <a:blip r:embed="rId1"/>
          <a:stretch/>
        </p:blipFill>
        <p:spPr>
          <a:xfrm>
            <a:off x="1925280" y="1339920"/>
            <a:ext cx="8337960" cy="448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Add IP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08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EC4F476-EBC8-4230-8CD4-38813FBD3D91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24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09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0" name="Content Placeholder 5" descr=""/>
          <p:cNvPicPr/>
          <p:nvPr/>
        </p:nvPicPr>
        <p:blipFill>
          <a:blip r:embed="rId1"/>
          <a:stretch/>
        </p:blipFill>
        <p:spPr>
          <a:xfrm>
            <a:off x="1925280" y="1339920"/>
            <a:ext cx="8337960" cy="448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Connect/Validation IP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13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D6480D2-5EE2-49D2-A117-C000D048DDAC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25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5" name="Content Placeholder 9" descr=""/>
          <p:cNvPicPr/>
          <p:nvPr/>
        </p:nvPicPr>
        <p:blipFill>
          <a:blip r:embed="rId1"/>
          <a:stretch/>
        </p:blipFill>
        <p:spPr>
          <a:xfrm>
            <a:off x="1827720" y="1339920"/>
            <a:ext cx="8536320" cy="448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Create HDL Wrapper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9EEF74E-146F-4274-A34A-81A9038113E2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26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" name="Content Placeholder 7" descr=""/>
          <p:cNvPicPr/>
          <p:nvPr/>
        </p:nvPicPr>
        <p:blipFill>
          <a:blip r:embed="rId1"/>
          <a:stretch/>
        </p:blipFill>
        <p:spPr>
          <a:xfrm>
            <a:off x="1925280" y="1339920"/>
            <a:ext cx="8337960" cy="448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Generate Bitstream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23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0EE89A4-C470-43B4-A08E-78970BA71205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27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5" name="Content Placeholder 5" descr=""/>
          <p:cNvPicPr/>
          <p:nvPr/>
        </p:nvPicPr>
        <p:blipFill>
          <a:blip r:embed="rId1"/>
          <a:stretch/>
        </p:blipFill>
        <p:spPr>
          <a:xfrm>
            <a:off x="1926720" y="1339920"/>
            <a:ext cx="8337960" cy="448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Jupyter NoteBook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28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1FC190D-B340-4682-9A2C-119A3743E391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28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229" name="Picture 2" descr=""/>
          <p:cNvPicPr/>
          <p:nvPr/>
        </p:nvPicPr>
        <p:blipFill>
          <a:blip r:embed="rId1"/>
          <a:stretch/>
        </p:blipFill>
        <p:spPr>
          <a:xfrm>
            <a:off x="3828960" y="1805040"/>
            <a:ext cx="4533480" cy="425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Burn the boot SD card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32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62A3944-EF45-42CB-BC20-A9DC83E72D06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29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33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4" name="Content Placeholder 7" descr=""/>
          <p:cNvPicPr/>
          <p:nvPr/>
        </p:nvPicPr>
        <p:blipFill>
          <a:blip r:embed="rId1"/>
          <a:stretch/>
        </p:blipFill>
        <p:spPr>
          <a:xfrm>
            <a:off x="1366920" y="1339920"/>
            <a:ext cx="9454680" cy="448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Introduce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207080"/>
            <a:ext cx="10515240" cy="5101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4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171c2d"/>
                </a:solidFill>
                <a:latin typeface="Arial"/>
              </a:rPr>
              <a:t>Acceleration Flow</a:t>
            </a:r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  <a:p>
            <a:pPr lvl="1" marL="685800" indent="-228240">
              <a:lnSpc>
                <a:spcPct val="140000"/>
              </a:lnSpc>
              <a:spcBef>
                <a:spcPts val="499"/>
              </a:spcBef>
              <a:buClr>
                <a:srgbClr val="ff6d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171c2d"/>
                </a:solidFill>
                <a:latin typeface="Arial"/>
              </a:rPr>
              <a:t>Synthesize a C/C++ function into RTL with the Vitis HLS</a:t>
            </a:r>
            <a:endParaRPr b="0" lang="en-US" sz="2400" spc="-1" strike="noStrike">
              <a:solidFill>
                <a:srgbClr val="000000"/>
              </a:solidFill>
              <a:latin typeface="微軟正黑體"/>
            </a:endParaRPr>
          </a:p>
          <a:p>
            <a:pPr lvl="1" marL="685800" indent="-228240">
              <a:lnSpc>
                <a:spcPct val="140000"/>
              </a:lnSpc>
              <a:spcBef>
                <a:spcPts val="499"/>
              </a:spcBef>
              <a:buClr>
                <a:srgbClr val="ff6d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Integrate IP with the Vivado Design Suite</a:t>
            </a:r>
            <a:endParaRPr b="0" lang="en-US" sz="2400" spc="-1" strike="noStrike">
              <a:solidFill>
                <a:srgbClr val="000000"/>
              </a:solidFill>
              <a:latin typeface="微軟正黑體"/>
            </a:endParaRPr>
          </a:p>
          <a:p>
            <a:pPr lvl="1" marL="685800" indent="-228240">
              <a:lnSpc>
                <a:spcPct val="140000"/>
              </a:lnSpc>
              <a:spcBef>
                <a:spcPts val="499"/>
              </a:spcBef>
              <a:buClr>
                <a:srgbClr val="ff6d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Test with the Jupyter Notebook</a:t>
            </a:r>
            <a:endParaRPr b="0" lang="en-US" sz="24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92" name="TextShape 3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93" name="TextShape 4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53267E9-B82B-4E63-BAC2-8C0E9B16E7EA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3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94" name="Picture 1" descr=""/>
          <p:cNvPicPr/>
          <p:nvPr/>
        </p:nvPicPr>
        <p:blipFill>
          <a:blip r:embed="rId1"/>
          <a:stretch/>
        </p:blipFill>
        <p:spPr>
          <a:xfrm>
            <a:off x="1352880" y="4123800"/>
            <a:ext cx="9485640" cy="155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Setup Development Board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37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D4C36BC-2FAB-43FA-BFAB-1EF3770CE437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30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https://xilinx.github.io/PYNQ-ZU/getting_started.html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9" name="Content Placeholder 9" descr=""/>
          <p:cNvPicPr/>
          <p:nvPr/>
        </p:nvPicPr>
        <p:blipFill>
          <a:blip r:embed="rId1"/>
          <a:stretch/>
        </p:blipFill>
        <p:spPr>
          <a:xfrm>
            <a:off x="1693440" y="1271160"/>
            <a:ext cx="8801280" cy="417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Import hwh, bit, test code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42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5448CE7-59C2-4A03-BCDE-3C762AE8FBCF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31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43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4" name="Content Placeholder 7" descr=""/>
          <p:cNvPicPr/>
          <p:nvPr/>
        </p:nvPicPr>
        <p:blipFill>
          <a:blip r:embed="rId1"/>
          <a:stretch/>
        </p:blipFill>
        <p:spPr>
          <a:xfrm>
            <a:off x="1368360" y="1339920"/>
            <a:ext cx="9454680" cy="448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Run the design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47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679512B-3C3E-4D70-A767-107A0CC4733A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32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48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9" name="Content Placeholder 9" descr=""/>
          <p:cNvPicPr/>
          <p:nvPr/>
        </p:nvPicPr>
        <p:blipFill>
          <a:blip r:embed="rId1"/>
          <a:stretch/>
        </p:blipFill>
        <p:spPr>
          <a:xfrm>
            <a:off x="1366920" y="1339920"/>
            <a:ext cx="9454680" cy="448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Lab2 – GPIO led control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52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CADFEA0-BE7C-4D54-AB09-B992E084545F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33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53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4" name="Picture 2" descr=""/>
          <p:cNvPicPr/>
          <p:nvPr/>
        </p:nvPicPr>
        <p:blipFill>
          <a:blip r:embed="rId1"/>
          <a:stretch/>
        </p:blipFill>
        <p:spPr>
          <a:xfrm>
            <a:off x="2584440" y="2125440"/>
            <a:ext cx="7019640" cy="291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Vivado Design Suite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57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E32F967-39EC-4BF6-B9C7-BEACAEBEB5FC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34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258" name="Picture 2" descr=""/>
          <p:cNvPicPr/>
          <p:nvPr/>
        </p:nvPicPr>
        <p:blipFill>
          <a:blip r:embed="rId1"/>
          <a:stretch/>
        </p:blipFill>
        <p:spPr>
          <a:xfrm>
            <a:off x="1843200" y="1495440"/>
            <a:ext cx="8505360" cy="3866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AXI GPIO (2.0)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F8D41A6-411B-40C8-A83C-8019CEEC0510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35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62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3" name="Content Placeholder 9" descr=""/>
          <p:cNvPicPr/>
          <p:nvPr/>
        </p:nvPicPr>
        <p:blipFill>
          <a:blip r:embed="rId1"/>
          <a:stretch/>
        </p:blipFill>
        <p:spPr>
          <a:xfrm>
            <a:off x="1182240" y="1728720"/>
            <a:ext cx="4689000" cy="3740400"/>
          </a:xfrm>
          <a:prstGeom prst="rect">
            <a:avLst/>
          </a:prstGeom>
          <a:ln>
            <a:noFill/>
          </a:ln>
        </p:spPr>
      </p:pic>
      <p:pic>
        <p:nvPicPr>
          <p:cNvPr id="264" name="Picture 11" descr=""/>
          <p:cNvPicPr/>
          <p:nvPr/>
        </p:nvPicPr>
        <p:blipFill>
          <a:blip r:embed="rId2"/>
          <a:stretch/>
        </p:blipFill>
        <p:spPr>
          <a:xfrm>
            <a:off x="6408000" y="1728720"/>
            <a:ext cx="4689000" cy="374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Connect/Validation IP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67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BFBDFF8-3535-4E30-9D3C-45C8A672F3CA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36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9" name="Content Placeholder 7" descr=""/>
          <p:cNvPicPr/>
          <p:nvPr/>
        </p:nvPicPr>
        <p:blipFill>
          <a:blip r:embed="rId1"/>
          <a:stretch/>
        </p:blipFill>
        <p:spPr>
          <a:xfrm>
            <a:off x="1977120" y="1571040"/>
            <a:ext cx="8237520" cy="4023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Export Hardware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72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36F51CC-FEF2-4C34-96CB-40C7527A79B7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37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4" name="Content Placeholder 9" descr=""/>
          <p:cNvPicPr/>
          <p:nvPr/>
        </p:nvPicPr>
        <p:blipFill>
          <a:blip r:embed="rId1"/>
          <a:stretch/>
        </p:blipFill>
        <p:spPr>
          <a:xfrm>
            <a:off x="610200" y="1576800"/>
            <a:ext cx="6885360" cy="3704400"/>
          </a:xfrm>
          <a:prstGeom prst="rect">
            <a:avLst/>
          </a:prstGeom>
          <a:ln>
            <a:noFill/>
          </a:ln>
        </p:spPr>
      </p:pic>
      <p:pic>
        <p:nvPicPr>
          <p:cNvPr id="275" name="Picture 11" descr=""/>
          <p:cNvPicPr/>
          <p:nvPr/>
        </p:nvPicPr>
        <p:blipFill>
          <a:blip r:embed="rId2"/>
          <a:stretch/>
        </p:blipFill>
        <p:spPr>
          <a:xfrm>
            <a:off x="7653600" y="1901880"/>
            <a:ext cx="4005000" cy="337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Xilinx Vitis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78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C98C1E0-EEDA-4591-BEC4-727D91FF945F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38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279" name="Picture 2" descr=""/>
          <p:cNvPicPr/>
          <p:nvPr/>
        </p:nvPicPr>
        <p:blipFill>
          <a:blip r:embed="rId1"/>
          <a:stretch/>
        </p:blipFill>
        <p:spPr>
          <a:xfrm>
            <a:off x="1852560" y="1428840"/>
            <a:ext cx="8486280" cy="400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Create Workspace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82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C9BF93F-53A5-404B-981F-C4886B1DB2EB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39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83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4" name="Content Placeholder 7" descr=""/>
          <p:cNvPicPr/>
          <p:nvPr/>
        </p:nvPicPr>
        <p:blipFill>
          <a:blip r:embed="rId1"/>
          <a:stretch/>
        </p:blipFill>
        <p:spPr>
          <a:xfrm>
            <a:off x="3442320" y="2161800"/>
            <a:ext cx="5303520" cy="2842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System Setup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838080" y="1207080"/>
            <a:ext cx="10515240" cy="5101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4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Software</a:t>
            </a:r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  <a:p>
            <a:pPr lvl="1" marL="685800" indent="-228240">
              <a:lnSpc>
                <a:spcPct val="140000"/>
              </a:lnSpc>
              <a:spcBef>
                <a:spcPts val="499"/>
              </a:spcBef>
              <a:buClr>
                <a:srgbClr val="ff6d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AMD Xilinx Vitis IDE 2022.1</a:t>
            </a:r>
            <a:endParaRPr b="0" lang="en-US" sz="2400" spc="-1" strike="noStrike">
              <a:solidFill>
                <a:srgbClr val="000000"/>
              </a:solidFill>
              <a:latin typeface="微軟正黑體"/>
            </a:endParaRPr>
          </a:p>
          <a:p>
            <a:pPr lvl="1" marL="685800" indent="-228240">
              <a:lnSpc>
                <a:spcPct val="140000"/>
              </a:lnSpc>
              <a:spcBef>
                <a:spcPts val="499"/>
              </a:spcBef>
              <a:buClr>
                <a:srgbClr val="ff6d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Lab source</a:t>
            </a:r>
            <a:endParaRPr b="0" lang="en-US" sz="2400" spc="-1" strike="noStrike">
              <a:solidFill>
                <a:srgbClr val="000000"/>
              </a:solidFill>
              <a:latin typeface="微軟正黑體"/>
            </a:endParaRPr>
          </a:p>
          <a:p>
            <a:pPr lvl="2" marL="1143000" indent="-22824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Arial"/>
                <a:hlinkClick r:id="rId1"/>
              </a:rPr>
              <a:t>https://github.com/eefae/Basic-Development-Flow</a:t>
            </a:r>
            <a:endParaRPr b="0" lang="en-US" sz="2000" spc="-1" strike="noStrike">
              <a:solidFill>
                <a:srgbClr val="000000"/>
              </a:solidFill>
              <a:latin typeface="微軟正黑體"/>
            </a:endParaRPr>
          </a:p>
          <a:p>
            <a:pPr>
              <a:lnSpc>
                <a:spcPct val="14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Hardware</a:t>
            </a:r>
            <a:endParaRPr b="0" lang="en-US" sz="2800" spc="-1" strike="noStrike">
              <a:solidFill>
                <a:srgbClr val="000000"/>
              </a:solidFill>
              <a:latin typeface="微軟正黑體"/>
            </a:endParaRPr>
          </a:p>
          <a:p>
            <a:pPr lvl="1" marL="685800" indent="-228240">
              <a:lnSpc>
                <a:spcPct val="140000"/>
              </a:lnSpc>
              <a:spcBef>
                <a:spcPts val="499"/>
              </a:spcBef>
              <a:buClr>
                <a:srgbClr val="ff6d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PYNQ-ZU </a:t>
            </a:r>
            <a:endParaRPr b="0" lang="en-US" sz="2400" spc="-1" strike="noStrike">
              <a:solidFill>
                <a:srgbClr val="000000"/>
              </a:solidFill>
              <a:latin typeface="微軟正黑體"/>
            </a:endParaRPr>
          </a:p>
          <a:p>
            <a:pPr lvl="2" marL="1143000" indent="-22824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Arial"/>
                <a:hlinkClick r:id="rId2"/>
              </a:rPr>
              <a:t>https://www.e-elements.com.tw/products/fpga_system/xup_pynq/pynq-zu/</a:t>
            </a:r>
            <a:endParaRPr b="0" lang="en-US" sz="2000" spc="-1" strike="noStrike">
              <a:solidFill>
                <a:srgbClr val="000000"/>
              </a:solidFill>
              <a:latin typeface="微軟正黑體"/>
            </a:endParaRPr>
          </a:p>
          <a:p>
            <a:pPr lvl="2" marL="1143000" indent="-22824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Arial"/>
                <a:hlinkClick r:id="rId3"/>
              </a:rPr>
              <a:t>https://github.com/Xilinx/PYNQ-ZU</a:t>
            </a:r>
            <a:endParaRPr b="0" lang="en-US" sz="2000" spc="-1" strike="noStrike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97" name="TextShape 3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98" name="TextShape 4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074BE95-77BA-4318-9FBA-5655DEF19E14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4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99" name="" descr=""/>
          <p:cNvPicPr/>
          <p:nvPr/>
        </p:nvPicPr>
        <p:blipFill>
          <a:blip r:embed="rId4"/>
          <a:stretch/>
        </p:blipFill>
        <p:spPr>
          <a:xfrm>
            <a:off x="7881840" y="3017520"/>
            <a:ext cx="1079280" cy="155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Create Platform Project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87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1AB6ADE-0A6E-49D7-82B8-766D978A2BF6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40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9" name="Content Placeholder 5" descr=""/>
          <p:cNvPicPr/>
          <p:nvPr/>
        </p:nvPicPr>
        <p:blipFill>
          <a:blip r:embed="rId1"/>
          <a:stretch/>
        </p:blipFill>
        <p:spPr>
          <a:xfrm>
            <a:off x="421920" y="1605960"/>
            <a:ext cx="6824880" cy="4021560"/>
          </a:xfrm>
          <a:prstGeom prst="rect">
            <a:avLst/>
          </a:prstGeom>
          <a:ln>
            <a:noFill/>
          </a:ln>
        </p:spPr>
      </p:pic>
      <p:pic>
        <p:nvPicPr>
          <p:cNvPr id="290" name="Picture 10" descr=""/>
          <p:cNvPicPr/>
          <p:nvPr/>
        </p:nvPicPr>
        <p:blipFill>
          <a:blip r:embed="rId2"/>
          <a:stretch/>
        </p:blipFill>
        <p:spPr>
          <a:xfrm>
            <a:off x="7417440" y="1822320"/>
            <a:ext cx="4431600" cy="380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Create Application Project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93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9B18027-9418-4AA8-B52F-78CB4E523A15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41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294" name="Content Placeholder 9" descr=""/>
          <p:cNvPicPr/>
          <p:nvPr/>
        </p:nvPicPr>
        <p:blipFill>
          <a:blip r:embed="rId1"/>
          <a:stretch/>
        </p:blipFill>
        <p:spPr>
          <a:xfrm>
            <a:off x="1725480" y="1088280"/>
            <a:ext cx="8740800" cy="5150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Create Application Project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97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6D2BD38-EC4B-47D1-8304-1AF93F631C51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42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98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9" name="Picture 12" descr=""/>
          <p:cNvPicPr/>
          <p:nvPr/>
        </p:nvPicPr>
        <p:blipFill>
          <a:blip r:embed="rId1"/>
          <a:stretch/>
        </p:blipFill>
        <p:spPr>
          <a:xfrm>
            <a:off x="4648320" y="1200600"/>
            <a:ext cx="2892240" cy="2350440"/>
          </a:xfrm>
          <a:prstGeom prst="rect">
            <a:avLst/>
          </a:prstGeom>
          <a:ln>
            <a:noFill/>
          </a:ln>
        </p:spPr>
      </p:pic>
      <p:pic>
        <p:nvPicPr>
          <p:cNvPr id="300" name="Picture 14" descr=""/>
          <p:cNvPicPr/>
          <p:nvPr/>
        </p:nvPicPr>
        <p:blipFill>
          <a:blip r:embed="rId2"/>
          <a:stretch/>
        </p:blipFill>
        <p:spPr>
          <a:xfrm>
            <a:off x="7813440" y="1232280"/>
            <a:ext cx="2892240" cy="2350440"/>
          </a:xfrm>
          <a:prstGeom prst="rect">
            <a:avLst/>
          </a:prstGeom>
          <a:ln>
            <a:noFill/>
          </a:ln>
        </p:spPr>
      </p:pic>
      <p:pic>
        <p:nvPicPr>
          <p:cNvPr id="301" name="Picture 7" descr=""/>
          <p:cNvPicPr/>
          <p:nvPr/>
        </p:nvPicPr>
        <p:blipFill>
          <a:blip r:embed="rId3"/>
          <a:stretch/>
        </p:blipFill>
        <p:spPr>
          <a:xfrm>
            <a:off x="1485720" y="1200600"/>
            <a:ext cx="2892240" cy="2350440"/>
          </a:xfrm>
          <a:prstGeom prst="rect">
            <a:avLst/>
          </a:prstGeom>
          <a:ln>
            <a:noFill/>
          </a:ln>
        </p:spPr>
      </p:pic>
      <p:pic>
        <p:nvPicPr>
          <p:cNvPr id="302" name="Picture 11" descr=""/>
          <p:cNvPicPr/>
          <p:nvPr/>
        </p:nvPicPr>
        <p:blipFill>
          <a:blip r:embed="rId4"/>
          <a:stretch/>
        </p:blipFill>
        <p:spPr>
          <a:xfrm>
            <a:off x="1485720" y="3645720"/>
            <a:ext cx="2892240" cy="2350440"/>
          </a:xfrm>
          <a:prstGeom prst="rect">
            <a:avLst/>
          </a:prstGeom>
          <a:ln>
            <a:noFill/>
          </a:ln>
        </p:spPr>
      </p:pic>
      <p:pic>
        <p:nvPicPr>
          <p:cNvPr id="303" name="Picture 16" descr=""/>
          <p:cNvPicPr/>
          <p:nvPr/>
        </p:nvPicPr>
        <p:blipFill>
          <a:blip r:embed="rId5"/>
          <a:stretch/>
        </p:blipFill>
        <p:spPr>
          <a:xfrm>
            <a:off x="4648320" y="3645720"/>
            <a:ext cx="2892240" cy="2350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Build All Project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06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9C57DCD-64C8-4A59-849A-F7516710E07B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43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8" name="Content Placeholder 9" descr=""/>
          <p:cNvPicPr/>
          <p:nvPr/>
        </p:nvPicPr>
        <p:blipFill>
          <a:blip r:embed="rId1"/>
          <a:stretch/>
        </p:blipFill>
        <p:spPr>
          <a:xfrm>
            <a:off x="2287800" y="1339920"/>
            <a:ext cx="7612560" cy="448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Run the Demo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11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705D06B-6180-4728-BCE7-B36FBCE3AD2A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44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3" name="Content Placeholder 7" descr=""/>
          <p:cNvPicPr/>
          <p:nvPr/>
        </p:nvPicPr>
        <p:blipFill>
          <a:blip r:embed="rId1"/>
          <a:stretch/>
        </p:blipFill>
        <p:spPr>
          <a:xfrm>
            <a:off x="2289600" y="1339920"/>
            <a:ext cx="7612560" cy="448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4481280" y="2393280"/>
            <a:ext cx="2442960" cy="1243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zh-TW" sz="42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聯絡我們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7429320" y="1629360"/>
            <a:ext cx="2780640" cy="3300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zh-CN" sz="32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一元素科技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sales@e-elements.com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e-elements.com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4481280" y="3175920"/>
            <a:ext cx="241092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Contact Us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7" name="Line 4"/>
          <p:cNvSpPr/>
          <p:nvPr/>
        </p:nvSpPr>
        <p:spPr>
          <a:xfrm>
            <a:off x="7128360" y="2574720"/>
            <a:ext cx="0" cy="1409400"/>
          </a:xfrm>
          <a:prstGeom prst="line">
            <a:avLst/>
          </a:prstGeom>
          <a:ln w="57240">
            <a:solidFill>
              <a:srgbClr val="ff6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8" name="Picture 2" descr="A qr code on a white background&#10;&#10;Description automatically generated"/>
          <p:cNvPicPr/>
          <p:nvPr/>
        </p:nvPicPr>
        <p:blipFill>
          <a:blip r:embed="rId1"/>
          <a:stretch/>
        </p:blipFill>
        <p:spPr>
          <a:xfrm>
            <a:off x="10109880" y="2570400"/>
            <a:ext cx="1413720" cy="141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Base Overlay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02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DEF2854-1DBF-4CD1-8688-A7D55D03D0CF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5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3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4" name="Picture 1" descr=""/>
          <p:cNvPicPr/>
          <p:nvPr/>
        </p:nvPicPr>
        <p:blipFill>
          <a:blip r:embed="rId1"/>
          <a:stretch/>
        </p:blipFill>
        <p:spPr>
          <a:xfrm>
            <a:off x="2619360" y="1477800"/>
            <a:ext cx="6953040" cy="420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Lab1 – For Loop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07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686088D-E07E-4785-857C-A3ECC6BAD487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6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9" name="Picture 1" descr=""/>
          <p:cNvPicPr/>
          <p:nvPr/>
        </p:nvPicPr>
        <p:blipFill>
          <a:blip r:embed="rId1"/>
          <a:stretch/>
        </p:blipFill>
        <p:spPr>
          <a:xfrm>
            <a:off x="3919680" y="1773000"/>
            <a:ext cx="4352400" cy="3619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Vitis HLS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12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5F17E93-CC60-471C-A98B-16A79A0E7FCF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7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13" name="Picture 1" descr=""/>
          <p:cNvPicPr/>
          <p:nvPr/>
        </p:nvPicPr>
        <p:blipFill>
          <a:blip r:embed="rId1"/>
          <a:stretch/>
        </p:blipFill>
        <p:spPr>
          <a:xfrm>
            <a:off x="2505240" y="1924200"/>
            <a:ext cx="7181640" cy="3666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Create Project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16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B2DA522-E6ED-4141-814A-BA2915238F44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8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17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8" name="Content Placeholder 12" descr=""/>
          <p:cNvPicPr/>
          <p:nvPr/>
        </p:nvPicPr>
        <p:blipFill>
          <a:blip r:embed="rId1"/>
          <a:stretch/>
        </p:blipFill>
        <p:spPr>
          <a:xfrm>
            <a:off x="3173760" y="1380960"/>
            <a:ext cx="5841000" cy="440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838080" y="497160"/>
            <a:ext cx="10515240" cy="590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Create Project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7083360" y="62424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21" name="TextShape 3"/>
          <p:cNvSpPr txBox="1"/>
          <p:nvPr/>
        </p:nvSpPr>
        <p:spPr>
          <a:xfrm>
            <a:off x="11198160" y="6242400"/>
            <a:ext cx="650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20FE920-3F54-4FBD-8E99-14F2FDEEBEA5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22" name="CustomShape 4"/>
          <p:cNvSpPr/>
          <p:nvPr/>
        </p:nvSpPr>
        <p:spPr>
          <a:xfrm>
            <a:off x="0" y="1106280"/>
            <a:ext cx="12188520" cy="495252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3" name="Content Placeholder 7" descr=""/>
          <p:cNvPicPr/>
          <p:nvPr/>
        </p:nvPicPr>
        <p:blipFill>
          <a:blip r:embed="rId1"/>
          <a:stretch/>
        </p:blipFill>
        <p:spPr>
          <a:xfrm>
            <a:off x="3945600" y="1384200"/>
            <a:ext cx="4297680" cy="439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{A0B22234-889A-2745-AFAC-4AD4D974F426}tf10001061</Template>
  <TotalTime>3472</TotalTime>
  <Application>LibreOffice/6.4.7.2$Linux_X86_64 LibreOffice_project/40$Build-2</Application>
  <Words>835</Words>
  <Paragraphs>218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2021-05-21T02:32:57Z</dcterms:created>
  <dc:creator>Microsoft Office User</dc:creator>
  <dc:description/>
  <dc:language>en-US</dc:language>
  <cp:lastModifiedBy/>
  <dcterms:modified xsi:type="dcterms:W3CDTF">2024-06-03T09:55:35Z</dcterms:modified>
  <cp:revision>102</cp:revision>
  <dc:subject/>
  <dc:title>PowerPoint 簡報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43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45</vt:i4>
  </property>
</Properties>
</file>